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2" r:id="rId3"/>
    <p:sldId id="288" r:id="rId4"/>
    <p:sldId id="290" r:id="rId5"/>
    <p:sldId id="293" r:id="rId6"/>
    <p:sldId id="291" r:id="rId7"/>
    <p:sldId id="295" r:id="rId8"/>
    <p:sldId id="294" r:id="rId9"/>
    <p:sldId id="303" r:id="rId10"/>
    <p:sldId id="307" r:id="rId11"/>
    <p:sldId id="308" r:id="rId12"/>
    <p:sldId id="296" r:id="rId13"/>
    <p:sldId id="297" r:id="rId14"/>
    <p:sldId id="298" r:id="rId15"/>
    <p:sldId id="300" r:id="rId16"/>
    <p:sldId id="305" r:id="rId17"/>
    <p:sldId id="306" r:id="rId18"/>
    <p:sldId id="309" r:id="rId19"/>
    <p:sldId id="301" r:id="rId20"/>
    <p:sldId id="302" r:id="rId21"/>
    <p:sldId id="304" r:id="rId22"/>
    <p:sldId id="310" r:id="rId23"/>
    <p:sldId id="312" r:id="rId24"/>
    <p:sldId id="311" r:id="rId25"/>
    <p:sldId id="313" r:id="rId26"/>
    <p:sldId id="315" r:id="rId27"/>
    <p:sldId id="318" r:id="rId28"/>
    <p:sldId id="319" r:id="rId29"/>
    <p:sldId id="320" r:id="rId30"/>
    <p:sldId id="322" r:id="rId31"/>
    <p:sldId id="323" r:id="rId32"/>
    <p:sldId id="314" r:id="rId33"/>
    <p:sldId id="317" r:id="rId34"/>
    <p:sldId id="325" r:id="rId35"/>
    <p:sldId id="324" r:id="rId36"/>
    <p:sldId id="316" r:id="rId37"/>
    <p:sldId id="321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5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svg"/><Relationship Id="rId9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57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5Amr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Fundamentals of</a:t>
            </a:r>
            <a:br>
              <a:rPr lang="en-US" b="1" dirty="0"/>
            </a:br>
            <a:r>
              <a:rPr lang="en-US" b="1" dirty="0"/>
              <a:t>deep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Crash course in using </a:t>
            </a:r>
            <a:r>
              <a:rPr lang="en-US" dirty="0" err="1"/>
              <a:t>PyTorch</a:t>
            </a:r>
            <a:r>
              <a:rPr lang="en-US" dirty="0"/>
              <a:t> to train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E7D2-3A5F-3D44-8C20-1F33BA2D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regressors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72A5-F389-1A4E-A83B-B0892312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1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ADB6-AB73-C743-A99F-A8CAC8ED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a neural network?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combination of linear and nonlinear transformations</a:t>
                </a:r>
              </a:p>
              <a:p>
                <a:pPr lvl="1"/>
                <a:r>
                  <a:rPr lang="en-US" dirty="0"/>
                  <a:t>Linear: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Nonlinear 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; called </a:t>
                </a:r>
                <a:r>
                  <a:rPr lang="en-US" i="1" dirty="0"/>
                  <a:t>activation function</a:t>
                </a:r>
              </a:p>
              <a:p>
                <a:r>
                  <a:rPr lang="en-US" dirty="0"/>
                  <a:t>Ignore the neural network metaphor, but know the terminology</a:t>
                </a:r>
              </a:p>
              <a:p>
                <a:r>
                  <a:rPr lang="en-US" dirty="0"/>
                  <a:t>Networks have multiple </a:t>
                </a:r>
                <a:r>
                  <a:rPr lang="en-US" i="1" dirty="0"/>
                  <a:t>layers</a:t>
                </a:r>
                <a:r>
                  <a:rPr lang="en-US" dirty="0"/>
                  <a:t>; layer is a stack of </a:t>
                </a:r>
                <a:r>
                  <a:rPr lang="en-US" i="1" dirty="0"/>
                  <a:t>neurons</a:t>
                </a:r>
                <a:br>
                  <a:rPr lang="en-US" i="1" dirty="0"/>
                </a:br>
                <a:endParaRPr lang="en-US" i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Transform raw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into better and better features, final linear layer can then make excellent prediction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7D15F6-EA22-9B4A-A945-B01EA0C52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0020"/>
                <a:ext cx="10515600" cy="4942855"/>
              </a:xfrm>
              <a:blipFill>
                <a:blip r:embed="rId2"/>
                <a:stretch>
                  <a:fillRect l="-1086" t="-2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CDBFE3-C3A1-D542-862A-A0BAF354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7" y="3818768"/>
            <a:ext cx="8394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88E0-CCC7-504A-8E04-17A3F65AD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DL Building blocks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dim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Linear/logistic regression equivalents (one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instance)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072270-1EF2-F14F-BEDA-0C2C02E75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4165"/>
                <a:ext cx="10515600" cy="4582798"/>
              </a:xfrm>
              <a:blipFill>
                <a:blip r:embed="rId2"/>
                <a:stretch>
                  <a:fillRect l="-1086" t="-2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09833E8-57F1-A44B-8A28-2E9706E57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527" y="537576"/>
            <a:ext cx="1219200" cy="469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B4183F-EEA6-D44F-BB2D-C1D558AEB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816" y="537576"/>
            <a:ext cx="4318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5A36BD-E5A5-5948-8340-36819AAA9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705" y="537576"/>
            <a:ext cx="4318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E88794-F22F-BB4D-A469-180550E98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5981" y="2697163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B90C56-0EE4-9943-B5BA-F8DC38807345}"/>
              </a:ext>
            </a:extLst>
          </p:cNvPr>
          <p:cNvSpPr txBox="1"/>
          <p:nvPr/>
        </p:nvSpPr>
        <p:spPr>
          <a:xfrm>
            <a:off x="8183819" y="537553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 a bit here</a:t>
            </a:r>
          </a:p>
          <a:p>
            <a:r>
              <a:rPr lang="en-US" dirty="0"/>
              <a:t>(need more of a quadratic)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156C-6AC3-4D46-8B66-B997B3EA223C}"/>
              </a:ext>
            </a:extLst>
          </p:cNvPr>
          <p:cNvSpPr txBox="1"/>
          <p:nvPr/>
        </p:nvSpPr>
        <p:spPr>
          <a:xfrm>
            <a:off x="959069" y="330683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E227EB-BCF6-C843-B3AD-20EF45570B57}"/>
              </a:ext>
            </a:extLst>
          </p:cNvPr>
          <p:cNvSpPr txBox="1"/>
          <p:nvPr/>
        </p:nvSpPr>
        <p:spPr>
          <a:xfrm>
            <a:off x="959069" y="4682638"/>
            <a:ext cx="1210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Two-class</a:t>
            </a:r>
            <a:br>
              <a:rPr lang="en-US" dirty="0"/>
            </a:br>
            <a:r>
              <a:rPr lang="en-US" dirty="0"/>
              <a:t>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43C7BA-4DCE-9E44-8517-2229ABECA71F}"/>
              </a:ext>
            </a:extLst>
          </p:cNvPr>
          <p:cNvSpPr txBox="1"/>
          <p:nvPr/>
        </p:nvSpPr>
        <p:spPr>
          <a:xfrm>
            <a:off x="6915621" y="95181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C5436A-98DA-F742-B382-22225AAA2138}"/>
              </a:ext>
            </a:extLst>
          </p:cNvPr>
          <p:cNvSpPr txBox="1"/>
          <p:nvPr/>
        </p:nvSpPr>
        <p:spPr>
          <a:xfrm>
            <a:off x="8062431" y="95181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7F3C4-4EA4-D349-9EAF-6ECAC381A160}"/>
              </a:ext>
            </a:extLst>
          </p:cNvPr>
          <p:cNvSpPr txBox="1"/>
          <p:nvPr/>
        </p:nvSpPr>
        <p:spPr>
          <a:xfrm>
            <a:off x="9161927" y="977041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(rectified linear unit)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F1A7F6-FB69-0A4E-82D9-049E75CB1918}"/>
              </a:ext>
            </a:extLst>
          </p:cNvPr>
          <p:cNvSpPr txBox="1"/>
          <p:nvPr/>
        </p:nvSpPr>
        <p:spPr>
          <a:xfrm>
            <a:off x="9870860" y="2955496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50B0A0-1E90-2045-A7BF-F0B8D801F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885" y="2444231"/>
            <a:ext cx="3421669" cy="18217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B1AA02D-BFA6-844F-8F87-3D80E73331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9885" y="4383142"/>
            <a:ext cx="4498862" cy="1473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/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Assume we magically know </a:t>
                </a:r>
                <a14:m>
                  <m:oMath xmlns:m="http://schemas.openxmlformats.org/officeDocument/2006/math">
                    <m:r>
                      <a:rPr lang="en-US" sz="2600" b="1" i="1" dirty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DB8E73-CAC5-EE43-AFF5-C7B18563BA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806" y="6176963"/>
                <a:ext cx="5550815" cy="492443"/>
              </a:xfrm>
              <a:prstGeom prst="rect">
                <a:avLst/>
              </a:prstGeom>
              <a:blipFill>
                <a:blip r:embed="rId9"/>
                <a:stretch>
                  <a:fillRect l="-2055" t="-125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129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9078-A3CD-7149-A235-21E44F27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adding layers to get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But, sequence of linear models is just a linear model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is scalar since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scalar)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PyTorch</a:t>
                </a:r>
                <a:r>
                  <a:rPr lang="en-US" dirty="0"/>
                  <a:t> code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D149B7-B0FC-A942-A3E6-50277DC379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E81B015-AB34-2545-8053-265088B3DA7A}"/>
              </a:ext>
            </a:extLst>
          </p:cNvPr>
          <p:cNvSpPr/>
          <p:nvPr/>
        </p:nvSpPr>
        <p:spPr>
          <a:xfrm>
            <a:off x="3773873" y="5109295"/>
            <a:ext cx="3519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 # m features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D8DC23-E88C-E342-BE0F-DC29CEA7D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958" y="3160891"/>
            <a:ext cx="3657600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64D46D-73C1-AE4E-8D91-6256C7172055}"/>
              </a:ext>
            </a:extLst>
          </p:cNvPr>
          <p:cNvSpPr txBox="1"/>
          <p:nvPr/>
        </p:nvSpPr>
        <p:spPr>
          <a:xfrm>
            <a:off x="9236222" y="58000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just a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/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(For simplicity, I'm using proper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atin typeface="Cambria Math" panose="02040503050406030204" pitchFamily="18" charset="0"/>
                      </a:rPr>
                      <m:t>𝒘</m:t>
                    </m:r>
                    <m:sSup>
                      <m:sSupPr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16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600" dirty="0"/>
                  <a:t> in math but omitting transpose in diagrams)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94CEAE-B293-DF4B-8119-52CC0B886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" y="6347922"/>
                <a:ext cx="7449155" cy="342979"/>
              </a:xfrm>
              <a:prstGeom prst="rect">
                <a:avLst/>
              </a:prstGeom>
              <a:blipFill>
                <a:blip r:embed="rId4"/>
                <a:stretch>
                  <a:fillRect l="-511" t="-3448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1B8B9143-E18E-9D43-991E-D7CC8BD7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580" y="3585582"/>
            <a:ext cx="4368800" cy="1181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9D24EB-01FC-4845-9523-BB9C650D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1958" y="2387098"/>
            <a:ext cx="7966030" cy="50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98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AC285-6FD8-2C41-9BCC-D7294E34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introduce nonlinearity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2169BE-6063-184A-91FE-2EF876FB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055" y="2814137"/>
            <a:ext cx="36576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52951-EB62-8041-A691-D0586CE67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82" y="2830036"/>
            <a:ext cx="3657600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631EB0-DCD2-864A-A64D-8DC68B6BEDB4}"/>
              </a:ext>
            </a:extLst>
          </p:cNvPr>
          <p:cNvSpPr/>
          <p:nvPr/>
        </p:nvSpPr>
        <p:spPr>
          <a:xfrm>
            <a:off x="9242855" y="365125"/>
            <a:ext cx="2627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1),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(1, 1)</a:t>
            </a:r>
          </a:p>
          <a:p>
            <a:r>
              <a:rPr lang="en-US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15806E-84C7-6341-8FCF-BCCB40A1B1D2}"/>
              </a:ext>
            </a:extLst>
          </p:cNvPr>
          <p:cNvSpPr txBox="1"/>
          <p:nvPr/>
        </p:nvSpPr>
        <p:spPr>
          <a:xfrm>
            <a:off x="7694539" y="5557337"/>
            <a:ext cx="342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r>
              <a:rPr lang="en-US" dirty="0"/>
              <a:t> idea here: Draw two lines</a:t>
            </a:r>
            <a:br>
              <a:rPr lang="en-US" dirty="0"/>
            </a:br>
            <a:r>
              <a:rPr lang="en-US" dirty="0"/>
              <a:t>then clip at intersection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33C2DE-42C7-D544-80CA-538F6ED6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97" y="1503680"/>
            <a:ext cx="5194300" cy="1181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4B5704-7515-2449-8C05-251D85D85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526" y="1503680"/>
            <a:ext cx="5245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3125-EC62-E441-972A-4642575E0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linear models for more 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</p:spPr>
            <p:txBody>
              <a:bodyPr/>
              <a:lstStyle/>
              <a:p>
                <a:r>
                  <a:rPr lang="en-US" dirty="0"/>
                  <a:t>Stack gives layer: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matrix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𝑟𝑒𝑙𝑢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lit/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lit/>
                      </m:rPr>
                      <a:rPr lang="en-US" i="0" smtClean="0">
                        <a:latin typeface="Cambria Math" panose="02040503050406030204" pitchFamily="18" charset="0"/>
                      </a:rPr>
                      <m:t>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0F90C2-3914-6643-A249-846E097AAF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3473"/>
                <a:ext cx="10515600" cy="4593490"/>
              </a:xfrm>
              <a:blipFill>
                <a:blip r:embed="rId2"/>
                <a:stretch>
                  <a:fillRect l="-1086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43BDC4D-134F-D84D-994F-5607347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118" y="1459990"/>
            <a:ext cx="4867661" cy="365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B2CCF-A8B2-5641-B47A-D8F843AFAAC8}"/>
              </a:ext>
            </a:extLst>
          </p:cNvPr>
          <p:cNvSpPr txBox="1"/>
          <p:nvPr/>
        </p:nvSpPr>
        <p:spPr>
          <a:xfrm>
            <a:off x="3536268" y="4895850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(m,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A9D3A6-4A61-6844-8AF5-61BBB767D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5168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</p:spPr>
            <p:txBody>
              <a:bodyPr/>
              <a:lstStyle/>
              <a:p>
                <a:r>
                  <a:rPr lang="en-US" dirty="0"/>
                  <a:t>Math for Cars dataset 1D: weight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MPG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CEFC32-7068-4649-A78A-E6193ACBDA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6"/>
                <a:ext cx="10515600" cy="1006904"/>
              </a:xfrm>
              <a:blipFill>
                <a:blip r:embed="rId2"/>
                <a:stretch>
                  <a:fillRect l="-2413" t="-3704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935FA76-997D-9047-AC3A-8643071F8ADE}"/>
              </a:ext>
            </a:extLst>
          </p:cNvPr>
          <p:cNvSpPr/>
          <p:nvPr/>
        </p:nvSpPr>
        <p:spPr>
          <a:xfrm>
            <a:off x="873643" y="4349669"/>
            <a:ext cx="26868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5),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(5, 2),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062EC8D-8537-DE4C-8CDC-71B4D9D8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2953" y="1871248"/>
            <a:ext cx="3381717" cy="115285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B80EA3-29F4-1E4B-A839-B9DBFB9E5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093" y="3196811"/>
            <a:ext cx="3945336" cy="115285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EA54041-73BB-8E45-94BE-DC4F56CE0D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7093" y="4522374"/>
            <a:ext cx="2261735" cy="1183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85A2F3-A902-DD47-A96F-5E3726FA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0174" y="3750602"/>
            <a:ext cx="4293608" cy="32202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6EA8B9A-3EB1-694E-ACF8-EE905A775774}"/>
              </a:ext>
            </a:extLst>
          </p:cNvPr>
          <p:cNvSpPr txBox="1"/>
          <p:nvPr/>
        </p:nvSpPr>
        <p:spPr>
          <a:xfrm>
            <a:off x="8865371" y="5724656"/>
            <a:ext cx="2328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(courtesy of </a:t>
            </a:r>
            <a:r>
              <a:rPr lang="en-US" sz="1400" dirty="0" err="1"/>
              <a:t>TensorSensor</a:t>
            </a:r>
            <a:r>
              <a:rPr lang="en-US" sz="14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1B168C-F0E3-794E-8013-1F2C953BD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065" y="1372029"/>
            <a:ext cx="6991966" cy="2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08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0348-73C8-124F-AAA7-407E19EF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much strength can lead to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D0BC-E438-AC43-802F-28F85258C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with too many parameters will overfit easily,</a:t>
            </a:r>
            <a:br>
              <a:rPr lang="en-US" dirty="0"/>
            </a:br>
            <a:r>
              <a:rPr lang="en-US" dirty="0"/>
              <a:t>if we train a long time</a:t>
            </a:r>
          </a:p>
          <a:p>
            <a:r>
              <a:rPr lang="en-US" dirty="0"/>
              <a:t>We'll look at regularization later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43707-FAB1-884E-A142-EF99FDF2A2C3}"/>
              </a:ext>
            </a:extLst>
          </p:cNvPr>
          <p:cNvSpPr txBox="1"/>
          <p:nvPr/>
        </p:nvSpPr>
        <p:spPr>
          <a:xfrm>
            <a:off x="2118231" y="3488229"/>
            <a:ext cx="25635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(1, 1000),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(1000, 1)</a:t>
            </a:r>
          </a:p>
          <a:p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EFC00-CC3A-2842-872F-8832710E5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83" y="2276824"/>
            <a:ext cx="5200185" cy="390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536E-B42C-8B4A-B851-485A25443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28D420-0775-664D-9194-F8094F3C6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1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02F1-79F9-B844-B1FA-47147E170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</p:spPr>
            <p:txBody>
              <a:bodyPr/>
              <a:lstStyle/>
              <a:p>
                <a:r>
                  <a:rPr lang="en-US" dirty="0"/>
                  <a:t>Add sigmoid to regressor and we get a two-class classifier</a:t>
                </a:r>
              </a:p>
              <a:p>
                <a:r>
                  <a:rPr lang="en-US" dirty="0"/>
                  <a:t>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probability of class 1</a:t>
                </a:r>
              </a:p>
              <a:p>
                <a:r>
                  <a:rPr lang="en-US" dirty="0"/>
                  <a:t>One-layer network with sigmoid activation function is just a logistic regression model</a:t>
                </a:r>
              </a:p>
              <a:p>
                <a:r>
                  <a:rPr lang="en-US" dirty="0"/>
                  <a:t>Provides hyper-plane decision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65BE80-36B0-E741-B0EE-EE774712B3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9712"/>
                <a:ext cx="6445962" cy="4667251"/>
              </a:xfrm>
              <a:blipFill>
                <a:blip r:embed="rId2"/>
                <a:stretch>
                  <a:fillRect l="-1772" t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7A7A1CD-FB32-7C47-A941-9D8CFF4347B9}"/>
              </a:ext>
            </a:extLst>
          </p:cNvPr>
          <p:cNvSpPr txBox="1"/>
          <p:nvPr/>
        </p:nvSpPr>
        <p:spPr>
          <a:xfrm>
            <a:off x="4034554" y="500475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2 input vars: proline, alcohol</a:t>
            </a:r>
            <a:br>
              <a:rPr lang="en-US" dirty="0"/>
            </a:br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1), 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EA6341-0CEE-E342-B5E4-08D202D4E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162" y="1690688"/>
            <a:ext cx="4572000" cy="3657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E91494-2D19-C241-B988-36688851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593" y="230188"/>
            <a:ext cx="3739388" cy="122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03521-C5E7-CF43-945D-117CF27B2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9068" cy="1325563"/>
          </a:xfrm>
        </p:spPr>
        <p:txBody>
          <a:bodyPr/>
          <a:lstStyle/>
          <a:p>
            <a:r>
              <a:rPr lang="en-US" dirty="0"/>
              <a:t>The goal of (supervised)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1A2F-CB6C-CA4F-86B0-9D2A5E86C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 a model that predicts numeric values (regressor) or categories (classifier) from information about an entity: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4E256-A7B3-7D48-9804-7DDF303A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4" y="2928628"/>
            <a:ext cx="4794405" cy="1728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5E5F39-B394-CE41-B54D-829509079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6313" y="2978323"/>
            <a:ext cx="4308738" cy="17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8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1CE-D1F0-614C-8E41-3C1CACD6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neurons, add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95AC2-7E22-F849-9403-9FE052DA4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get a nonlinear decision surface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F65EF3-7A1C-BB42-9AB4-6BD63009193B}"/>
              </a:ext>
            </a:extLst>
          </p:cNvPr>
          <p:cNvSpPr txBox="1"/>
          <p:nvPr/>
        </p:nvSpPr>
        <p:spPr>
          <a:xfrm>
            <a:off x="1065847" y="4604918"/>
            <a:ext cx="25635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3),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(3,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742C6B-7095-2945-BFE8-D7227E343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1958009"/>
            <a:ext cx="45720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71A9F3-7572-5745-88CF-7FC5694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7" y="2401964"/>
            <a:ext cx="59944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85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89F71-6727-3B45-B145-86DE943E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249" y="311360"/>
            <a:ext cx="10448692" cy="1325563"/>
          </a:xfrm>
        </p:spPr>
        <p:txBody>
          <a:bodyPr/>
          <a:lstStyle/>
          <a:p>
            <a:r>
              <a:rPr lang="en-US" dirty="0"/>
              <a:t>More neurons:</a:t>
            </a:r>
            <a:br>
              <a:rPr lang="en-US" dirty="0"/>
            </a:br>
            <a:r>
              <a:rPr lang="en-US" dirty="0"/>
              <a:t>more complex decision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3F659-EB8D-CF42-9AF8-65FE292B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426" y="1690688"/>
            <a:ext cx="4572000" cy="365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1DBFD-8A01-9842-BFDB-B4D06B3D9207}"/>
              </a:ext>
            </a:extLst>
          </p:cNvPr>
          <p:cNvSpPr txBox="1"/>
          <p:nvPr/>
        </p:nvSpPr>
        <p:spPr>
          <a:xfrm>
            <a:off x="4181402" y="3466751"/>
            <a:ext cx="26340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598FD-472A-8F4F-890C-158B51E9B266}"/>
              </a:ext>
            </a:extLst>
          </p:cNvPr>
          <p:cNvSpPr txBox="1"/>
          <p:nvPr/>
        </p:nvSpPr>
        <p:spPr>
          <a:xfrm>
            <a:off x="8963788" y="534828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Likely overfit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4F49E8-58CC-9947-8AF6-548CA5E9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7" y="1763171"/>
            <a:ext cx="5887439" cy="438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0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DC69-B0A3-3041-9EB3-DE65EA3E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</a:t>
            </a:r>
            <a:r>
              <a:rPr lang="en-US" dirty="0" err="1"/>
              <a:t>ReLUs</a:t>
            </a:r>
            <a:r>
              <a:rPr lang="en-US" dirty="0"/>
              <a:t> can get curved surfaces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A02B10-053C-9B47-8C58-CC0D5DC09B10}"/>
              </a:ext>
            </a:extLst>
          </p:cNvPr>
          <p:cNvSpPr/>
          <p:nvPr/>
        </p:nvSpPr>
        <p:spPr>
          <a:xfrm>
            <a:off x="1985847" y="2620526"/>
            <a:ext cx="28175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 = </a:t>
            </a:r>
            <a:r>
              <a:rPr lang="en-US" dirty="0" err="1"/>
              <a:t>nn.Sequential</a:t>
            </a:r>
            <a:r>
              <a:rPr lang="en-US" dirty="0"/>
              <a:t>(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(2,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10),</a:t>
            </a:r>
          </a:p>
          <a:p>
            <a:r>
              <a:rPr lang="en-US" dirty="0"/>
              <a:t>    </a:t>
            </a:r>
            <a:r>
              <a:rPr lang="en-US" dirty="0" err="1"/>
              <a:t>nn.ReLU</a:t>
            </a:r>
            <a:r>
              <a:rPr lang="en-US" dirty="0"/>
              <a:t>(),</a:t>
            </a:r>
          </a:p>
          <a:p>
            <a:r>
              <a:rPr lang="en-US" dirty="0"/>
              <a:t>    </a:t>
            </a:r>
            <a:r>
              <a:rPr lang="en-US" dirty="0" err="1"/>
              <a:t>nn.Linear</a:t>
            </a:r>
            <a:r>
              <a:rPr lang="en-US" dirty="0"/>
              <a:t>(10, 1),</a:t>
            </a:r>
          </a:p>
          <a:p>
            <a:r>
              <a:rPr lang="en-US" dirty="0"/>
              <a:t>    </a:t>
            </a:r>
            <a:r>
              <a:rPr lang="en-US" dirty="0" err="1"/>
              <a:t>nn.Sigmoid</a:t>
            </a:r>
            <a:r>
              <a:rPr lang="en-US" dirty="0"/>
              <a:t>()</a:t>
            </a:r>
          </a:p>
          <a:p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25055-FAB7-4742-B67E-FDCFB109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35" y="1945888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2800B5-8328-9247-8289-0E00BFFE593B}"/>
              </a:ext>
            </a:extLst>
          </p:cNvPr>
          <p:cNvSpPr txBox="1"/>
          <p:nvPr/>
        </p:nvSpPr>
        <p:spPr>
          <a:xfrm>
            <a:off x="1124073" y="5418822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(Last activation function still must be sigmoid)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B356C9-F813-F643-9F24-17030CEA85EE}"/>
              </a:ext>
            </a:extLst>
          </p:cNvPr>
          <p:cNvCxnSpPr>
            <a:cxnSpLocks/>
          </p:cNvCxnSpPr>
          <p:nvPr/>
        </p:nvCxnSpPr>
        <p:spPr>
          <a:xfrm flipV="1">
            <a:off x="2430966" y="4605466"/>
            <a:ext cx="579863" cy="813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627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069F04-92A5-C743-ACEB-EFB88AA80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4" y="1058316"/>
            <a:ext cx="5956300" cy="1739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61EB6-E77D-0245-990C-CA50B4D43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Multi-class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</p:spPr>
            <p:txBody>
              <a:bodyPr/>
              <a:lstStyle/>
              <a:p>
                <a:r>
                  <a:rPr lang="en-US" b="1" dirty="0"/>
                  <a:t>2-class problems</a:t>
                </a:r>
                <a:r>
                  <a:rPr lang="en-US" dirty="0"/>
                  <a:t>: final 1 neuron linear layer + sigmoid layer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-class problems</a:t>
                </a:r>
                <a:r>
                  <a:rPr lang="en-US" dirty="0"/>
                  <a:t>: final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-neuron linear layer + </a:t>
                </a:r>
                <a:r>
                  <a:rPr lang="en-US" dirty="0" err="1"/>
                  <a:t>softmax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7633BC-2EEB-5A41-AAE8-469A3FFB8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8520"/>
                <a:ext cx="4474580" cy="4888443"/>
              </a:xfrm>
              <a:blipFill>
                <a:blip r:embed="rId3"/>
                <a:stretch>
                  <a:fillRect l="-2550" t="-2073" r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/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483E4A-4C0E-8A42-A3CA-08B2DB35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2833463"/>
                <a:ext cx="1792798" cy="646331"/>
              </a:xfrm>
              <a:prstGeom prst="rect">
                <a:avLst/>
              </a:prstGeom>
              <a:blipFill>
                <a:blip r:embed="rId4"/>
                <a:stretch>
                  <a:fillRect l="-2797" t="-5769" r="-139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013283F-CDF5-6145-AE70-AC73E945D44E}"/>
              </a:ext>
            </a:extLst>
          </p:cNvPr>
          <p:cNvSpPr/>
          <p:nvPr/>
        </p:nvSpPr>
        <p:spPr>
          <a:xfrm>
            <a:off x="8704161" y="1288520"/>
            <a:ext cx="2810863" cy="77550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C907A-C544-A943-BF7D-C99EFA25AD6F}"/>
              </a:ext>
            </a:extLst>
          </p:cNvPr>
          <p:cNvSpPr/>
          <p:nvPr/>
        </p:nvSpPr>
        <p:spPr>
          <a:xfrm>
            <a:off x="8688102" y="3429000"/>
            <a:ext cx="2826922" cy="250244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/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confidence</a:t>
                </a:r>
              </a:p>
              <a:p>
                <a:r>
                  <a:rPr lang="en-US" dirty="0"/>
                  <a:t>in class 1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8DDDC51-598C-9A49-8AA5-C23142C8A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9202" y="693038"/>
                <a:ext cx="1729128" cy="646331"/>
              </a:xfrm>
              <a:prstGeom prst="rect">
                <a:avLst/>
              </a:prstGeom>
              <a:blipFill>
                <a:blip r:embed="rId5"/>
                <a:stretch>
                  <a:fillRect l="-2899" t="-3846" r="-144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D1CB7041-02B9-4446-ABE3-224DE5F7A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8724" y="3491369"/>
            <a:ext cx="60325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-class classifiers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3D90273-7B82-2649-8AC6-39D034C7A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Instead of sigmoid, we use </a:t>
                </a:r>
                <a:r>
                  <a:rPr lang="en-US" dirty="0" err="1"/>
                  <a:t>softmax</a:t>
                </a:r>
                <a:r>
                  <a:rPr lang="en-US" dirty="0"/>
                  <a:t> function</a:t>
                </a:r>
              </a:p>
              <a:p>
                <a:r>
                  <a:rPr lang="en-US" dirty="0"/>
                  <a:t>Instead of one neuron in last layer, we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classes</a:t>
                </a:r>
              </a:p>
              <a:p>
                <a:r>
                  <a:rPr lang="en-US" dirty="0"/>
                  <a:t>Last layer output: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𝑙𝑎𝑦𝑒𝑟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Vector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probabilities as activation: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𝑙𝑎𝑦𝑒𝑟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Normalized probabilities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class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37B1D2-82BE-9548-A0AA-8989BBD22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99A5B79-BE4B-0F48-8D60-F7834E35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0" y="3935450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07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F5E9-BA5C-1746-BE5F-654C09364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err="1"/>
              <a:t>softmax</a:t>
            </a:r>
            <a:r>
              <a:rPr lang="en-US" dirty="0"/>
              <a:t>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layer output vector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C329A7-79BE-FB48-B9A2-4476401759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7BB9D0-F370-284A-A130-3B5A368B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46" y="2962581"/>
            <a:ext cx="7550707" cy="2971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685EF1-4D5D-E34F-8928-08CBE0E4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1" y="1485653"/>
            <a:ext cx="4452972" cy="134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98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B86C-F865-1741-B596-B562B7E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deep learning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AD54-83E4-454D-9463-A8CF49C8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2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124D-839F-0842-B471-632E2D6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training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Recall: testing an instance, a feature vector, means running that vector through the network and getting a prediction</a:t>
                </a:r>
              </a:p>
              <a:p>
                <a:r>
                  <a:rPr lang="en-US" dirty="0"/>
                  <a:t>That means computing a value using the model parameters; e.g.,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r>
                  <a:rPr lang="en-US" dirty="0"/>
                  <a:t> is a different model than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Find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dirty="0"/>
                  <a:t>We have huge search space (of parameters) and it is challenging to find parameters giving low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418296-BAC7-F34A-9920-B93880C538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80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E5E7-F1EF-EE49-8117-1579183F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B1C9-F114-6246-87C8-3A443540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Regression</a:t>
            </a:r>
            <a:r>
              <a:rPr lang="en-US" dirty="0"/>
              <a:t>: typically mean squared error (MSE); must have smooth derivative, so mean absolute error won't work</a:t>
            </a:r>
          </a:p>
          <a:p>
            <a:r>
              <a:rPr lang="en-US" b="1" dirty="0"/>
              <a:t>Classification</a:t>
            </a:r>
            <a:r>
              <a:rPr lang="en-US" dirty="0"/>
              <a:t>: log loss (also called cross entropy)</a:t>
            </a:r>
          </a:p>
          <a:p>
            <a:pPr lvl="1"/>
            <a:r>
              <a:rPr lang="en-US" dirty="0"/>
              <a:t>Penalizes very confident misclassifications strongly </a:t>
            </a:r>
          </a:p>
          <a:p>
            <a:pPr lvl="1"/>
            <a:r>
              <a:rPr lang="en-US" dirty="0"/>
              <a:t>Function of actual y and estimated probabilities, not predicted class</a:t>
            </a:r>
          </a:p>
          <a:p>
            <a:pPr lvl="1"/>
            <a:r>
              <a:rPr lang="en-US" dirty="0"/>
              <a:t>Perfect score is 0 log loss, imperfection gives unbounded scores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cross_entropy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/>
              <a:t>Predictions: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torch.argmax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y_pred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axis=1)</a:t>
            </a:r>
          </a:p>
        </p:txBody>
      </p:sp>
    </p:spTree>
    <p:extLst>
      <p:ext uri="{BB962C8B-B14F-4D97-AF65-F5344CB8AC3E}">
        <p14:creationId xmlns:p14="http://schemas.microsoft.com/office/powerpoint/2010/main" val="3216516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1052-A8EE-384C-91EC-35B2F0A6C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32" y="365125"/>
            <a:ext cx="10983768" cy="1325563"/>
          </a:xfrm>
        </p:spPr>
        <p:txBody>
          <a:bodyPr/>
          <a:lstStyle/>
          <a:p>
            <a:r>
              <a:rPr lang="en-US" dirty="0"/>
              <a:t>Log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E35AA-55DA-E747-A206-DCEA396B2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048" y="1825625"/>
            <a:ext cx="11073752" cy="4351338"/>
          </a:xfrm>
        </p:spPr>
        <p:txBody>
          <a:bodyPr/>
          <a:lstStyle/>
          <a:p>
            <a:r>
              <a:rPr lang="en-US" dirty="0"/>
              <a:t>loss = </a:t>
            </a:r>
            <a:r>
              <a:rPr lang="en-US" i="1" dirty="0"/>
              <a:t>penalty</a:t>
            </a:r>
            <a:r>
              <a:rPr lang="en-US" dirty="0"/>
              <a:t>(p) if y=1 else </a:t>
            </a:r>
            <a:r>
              <a:rPr lang="en-US" i="1" dirty="0"/>
              <a:t>penalty</a:t>
            </a:r>
            <a:r>
              <a:rPr lang="en-US" dirty="0"/>
              <a:t>(1– p)</a:t>
            </a:r>
          </a:p>
          <a:p>
            <a:r>
              <a:rPr lang="en-US" dirty="0"/>
              <a:t>Let </a:t>
            </a:r>
            <a:r>
              <a:rPr lang="en-US" i="1" dirty="0"/>
              <a:t>penalty</a:t>
            </a:r>
            <a:r>
              <a:rPr lang="en-US" dirty="0"/>
              <a:t>(p) = -log(p)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Two-class log loss: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C3168E-9CE5-B147-9F7A-A9958DD9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350" y="965303"/>
            <a:ext cx="5016650" cy="386616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7AE92D-3956-D345-AE09-886C91F74FA9}"/>
              </a:ext>
            </a:extLst>
          </p:cNvPr>
          <p:cNvCxnSpPr>
            <a:cxnSpLocks/>
          </p:cNvCxnSpPr>
          <p:nvPr/>
        </p:nvCxnSpPr>
        <p:spPr>
          <a:xfrm flipV="1">
            <a:off x="4363656" y="2226661"/>
            <a:ext cx="3331554" cy="354493"/>
          </a:xfrm>
          <a:prstGeom prst="straightConnector1">
            <a:avLst/>
          </a:prstGeom>
          <a:ln w="25400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E5E3647-7BB6-544B-A23A-4CAA4EB1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2" y="4832952"/>
            <a:ext cx="7824844" cy="1389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0CB041-0CB8-9345-8D41-E427547CF64B}"/>
              </a:ext>
            </a:extLst>
          </p:cNvPr>
          <p:cNvSpPr txBox="1"/>
          <p:nvPr/>
        </p:nvSpPr>
        <p:spPr>
          <a:xfrm>
            <a:off x="280048" y="6040650"/>
            <a:ext cx="7279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So log loss is average penalty where penalty is very high</a:t>
            </a:r>
          </a:p>
          <a:p>
            <a:r>
              <a:rPr lang="en-US" sz="2200" dirty="0"/>
              <a:t>for confidence in wrong answer</a:t>
            </a:r>
          </a:p>
        </p:txBody>
      </p:sp>
    </p:spTree>
    <p:extLst>
      <p:ext uri="{BB962C8B-B14F-4D97-AF65-F5344CB8AC3E}">
        <p14:creationId xmlns:p14="http://schemas.microsoft.com/office/powerpoint/2010/main" val="357137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</p:spPr>
            <p:txBody>
              <a:bodyPr/>
              <a:lstStyle/>
              <a:p>
                <a:r>
                  <a:rPr lang="en-US" dirty="0"/>
                  <a:t>Training a model means capturing the relationship between feature vectors and a target variable, given a training data set</a:t>
                </a:r>
              </a:p>
              <a:p>
                <a:r>
                  <a:rPr lang="en-US" b="1" dirty="0"/>
                  <a:t>Feature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 set of features or attributes characterizing an entity, such as square footage, num of bedrooms, bathrooms</a:t>
                </a:r>
              </a:p>
              <a:p>
                <a:r>
                  <a:rPr lang="en-US" b="1" dirty="0"/>
                  <a:t>Target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either a scalar value like rent price (regressor), or an integer indicating “creditworthy” or “it's not cancer” (classifier)</a:t>
                </a:r>
              </a:p>
              <a:p>
                <a:r>
                  <a:rPr lang="en-US" dirty="0"/>
                  <a:t>Model captures this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203102" cy="4351338"/>
              </a:xfrm>
              <a:blipFill>
                <a:blip r:embed="rId2"/>
                <a:stretch>
                  <a:fillRect l="-1393" t="-2326" r="-2012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/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Row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represent instances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6CB844-3154-DB44-886F-71D6CA350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150" y="4282068"/>
                <a:ext cx="2232103" cy="646331"/>
              </a:xfrm>
              <a:prstGeom prst="rect">
                <a:avLst/>
              </a:prstGeom>
              <a:blipFill>
                <a:blip r:embed="rId3"/>
                <a:stretch>
                  <a:fillRect l="-2260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254304-877C-3F42-8352-1BC64F4CC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279" y="1764293"/>
            <a:ext cx="2464917" cy="236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CA1A-7E51-FC48-B64A-F0E0BB18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dirty="0"/>
              <a:t>Minimize loss with</a:t>
            </a:r>
            <a:br>
              <a:rPr lang="en-US" dirty="0"/>
            </a:br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</p:spPr>
            <p:txBody>
              <a:bodyPr/>
              <a:lstStyle/>
              <a:p>
                <a:r>
                  <a:rPr lang="en-US" dirty="0"/>
                  <a:t>We use information about the loss function in the neighborhood of current parameters (here 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 to decide which direction shifts towards smaller loss</a:t>
                </a:r>
              </a:p>
              <a:p>
                <a:r>
                  <a:rPr lang="en-US" dirty="0"/>
                  <a:t>Tweak parameters in that direction, amplified by a learning 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DF6487-FBA6-8041-9690-14F5D6A353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585" y="1909823"/>
                <a:ext cx="4995801" cy="4267140"/>
              </a:xfrm>
              <a:blipFill>
                <a:blip r:embed="rId2"/>
                <a:stretch>
                  <a:fillRect l="-2025" t="-2374" r="-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200203-9B69-184B-9CC3-DA15E275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363" y="1930312"/>
            <a:ext cx="6498794" cy="43665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/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while </a:t>
                </a:r>
                <a:r>
                  <a:rPr lang="en-US" sz="2400" i="1" dirty="0" err="1">
                    <a:latin typeface="Monaco" charset="0"/>
                    <a:ea typeface="Monaco" charset="0"/>
                    <a:cs typeface="Monaco" charset="0"/>
                  </a:rPr>
                  <a:t>not_converged</a:t>
                </a:r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:</a:t>
                </a:r>
              </a:p>
              <a:p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 =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- rate * gradient(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i="1" dirty="0"/>
                      <m:t>β</m:t>
                    </m:r>
                  </m:oMath>
                </a14:m>
                <a:r>
                  <a:rPr lang="en-US" sz="2400" dirty="0">
                    <a:latin typeface="Monaco" charset="0"/>
                    <a:ea typeface="Monaco" charset="0"/>
                    <a:cs typeface="Monaco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E85A429-4D25-2D45-9824-86863E7B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567" y="504062"/>
                <a:ext cx="5962590" cy="830997"/>
              </a:xfrm>
              <a:prstGeom prst="rect">
                <a:avLst/>
              </a:prstGeom>
              <a:blipFill>
                <a:blip r:embed="rId4"/>
                <a:stretch>
                  <a:fillRect l="-1486" t="-4478" b="-164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17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E7184-C207-9341-AEA4-73FC90D0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learning rate is too high?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2DDF-C371-AF4B-980C-128645EEB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We oscillate across valleys</a:t>
            </a:r>
          </a:p>
          <a:p>
            <a:r>
              <a:rPr lang="en-US" dirty="0"/>
              <a:t>It can even diverge,</a:t>
            </a:r>
            <a:br>
              <a:rPr lang="en-US" dirty="0"/>
            </a:br>
            <a:r>
              <a:rPr lang="en-US" dirty="0"/>
              <a:t>exploding</a:t>
            </a:r>
          </a:p>
          <a:p>
            <a:r>
              <a:rPr lang="en-US" dirty="0"/>
              <a:t>If too small, we don’t</a:t>
            </a:r>
            <a:br>
              <a:rPr lang="en-US" dirty="0"/>
            </a:br>
            <a:r>
              <a:rPr lang="en-US" dirty="0"/>
              <a:t>make progress to min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F682-4EA1-FB45-85FC-80AC6D379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7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ADB6-AB9B-6E4A-A9CF-8277C3DD4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7395-B963-C14C-9ECB-2A165DC5A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9112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Prepare data, normalize numeric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Split out at least a validation set from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network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hyper-parameters, such as dropout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a learning rate, number of epochs (passes through data)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training loop (until validation error goes up or num iterations)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3, 4, or 5 to tweak; iterate until good enough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25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3D02-90CA-DD4C-9371-F6F9402B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7B1D5B-2063-B740-9BA5-899D3C1AC77F}"/>
              </a:ext>
            </a:extLst>
          </p:cNvPr>
          <p:cNvSpPr txBox="1"/>
          <p:nvPr/>
        </p:nvSpPr>
        <p:spPr>
          <a:xfrm>
            <a:off x="1252126" y="1985259"/>
            <a:ext cx="968887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</a:rPr>
              <a:t>MSE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final sigmoid</a:t>
            </a:r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2871C-A57E-2549-9BB5-64B8B8F6439E}"/>
              </a:ext>
            </a:extLst>
          </p:cNvPr>
          <p:cNvSpPr txBox="1"/>
          <p:nvPr/>
        </p:nvSpPr>
        <p:spPr>
          <a:xfrm>
            <a:off x="1252126" y="4488424"/>
            <a:ext cx="1054968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epoch in range(</a:t>
            </a:r>
            <a:r>
              <a:rPr lang="en-US" sz="2800" dirty="0" err="1"/>
              <a:t>nepochs</a:t>
            </a:r>
            <a:r>
              <a:rPr lang="en-US" sz="2800" dirty="0"/>
              <a:t>):</a:t>
            </a:r>
          </a:p>
          <a:p>
            <a:r>
              <a:rPr lang="en-US" sz="2800" dirty="0"/>
              <a:t>    </a:t>
            </a:r>
            <a:r>
              <a:rPr lang="en-US" sz="2800" dirty="0" err="1"/>
              <a:t>y_train_pred</a:t>
            </a:r>
            <a:r>
              <a:rPr lang="en-US" sz="2800" dirty="0"/>
              <a:t> = model(</a:t>
            </a:r>
            <a:r>
              <a:rPr lang="en-US" sz="2800" dirty="0" err="1"/>
              <a:t>X_train</a:t>
            </a:r>
            <a:r>
              <a:rPr lang="en-US" sz="2800" dirty="0"/>
              <a:t>)</a:t>
            </a:r>
          </a:p>
          <a:p>
            <a:r>
              <a:rPr lang="en-US" sz="2800" dirty="0"/>
              <a:t>    loss = </a:t>
            </a:r>
            <a:r>
              <a:rPr lang="en-US" sz="2800" dirty="0" err="1">
                <a:solidFill>
                  <a:schemeClr val="accent5">
                    <a:lumMod val="75000"/>
                  </a:schemeClr>
                </a:solidFill>
              </a:rPr>
              <a:t>cross_entropy</a:t>
            </a:r>
            <a:r>
              <a:rPr lang="en-US" sz="2800" dirty="0"/>
              <a:t>(</a:t>
            </a:r>
            <a:r>
              <a:rPr lang="en-US" sz="2800" dirty="0" err="1"/>
              <a:t>y_train</a:t>
            </a:r>
            <a:r>
              <a:rPr lang="en-US" sz="2800" dirty="0"/>
              <a:t>, </a:t>
            </a:r>
            <a:r>
              <a:rPr lang="en-US" sz="2800" dirty="0" err="1"/>
              <a:t>y_train_pred</a:t>
            </a:r>
            <a:r>
              <a:rPr lang="en-US" sz="2800" dirty="0"/>
              <a:t>) # assume </a:t>
            </a:r>
            <a:r>
              <a:rPr lang="en-US" sz="2800" dirty="0" err="1"/>
              <a:t>softmax</a:t>
            </a:r>
            <a:endParaRPr lang="en-US" sz="2800" dirty="0"/>
          </a:p>
          <a:p>
            <a:r>
              <a:rPr lang="en-US" sz="2800" dirty="0"/>
              <a:t>    update model parameters in direction of lower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BCCE4-F655-3B40-92AA-308BCFCA024F}"/>
              </a:ext>
            </a:extLst>
          </p:cNvPr>
          <p:cNvSpPr txBox="1"/>
          <p:nvPr/>
        </p:nvSpPr>
        <p:spPr>
          <a:xfrm>
            <a:off x="838200" y="1567637"/>
            <a:ext cx="20024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2DEB32-27D3-AC46-AB55-CF6D7D3BD77F}"/>
              </a:ext>
            </a:extLst>
          </p:cNvPr>
          <p:cNvSpPr txBox="1"/>
          <p:nvPr/>
        </p:nvSpPr>
        <p:spPr>
          <a:xfrm>
            <a:off x="838200" y="3995981"/>
            <a:ext cx="23551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1F09C9-6455-4348-9911-CC3D6D7AD0F1}"/>
              </a:ext>
            </a:extLst>
          </p:cNvPr>
          <p:cNvSpPr txBox="1"/>
          <p:nvPr/>
        </p:nvSpPr>
        <p:spPr>
          <a:xfrm>
            <a:off x="7755038" y="1790419"/>
            <a:ext cx="42663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Vectorized forward network pass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5D5CF39-DEC0-AC44-9F30-9905CB870A2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526967" y="2005863"/>
            <a:ext cx="1225296" cy="54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13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CCBB8-CAA5-1F42-B08D-0261B89F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vectorization?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212DE-1617-EC4E-9C02-1F34D810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2048" cy="4351338"/>
          </a:xfrm>
        </p:spPr>
        <p:txBody>
          <a:bodyPr/>
          <a:lstStyle/>
          <a:p>
            <a:r>
              <a:rPr lang="en-US" dirty="0"/>
              <a:t>Use vectors not loops</a:t>
            </a:r>
          </a:p>
          <a:p>
            <a:r>
              <a:rPr lang="en-US" dirty="0"/>
              <a:t>For torch/</a:t>
            </a:r>
            <a:r>
              <a:rPr lang="en-US" dirty="0" err="1"/>
              <a:t>numpy</a:t>
            </a:r>
            <a:r>
              <a:rPr lang="en-US" dirty="0"/>
              <a:t> arrays, we can use c = a + b instead of a loop</a:t>
            </a:r>
          </a:p>
          <a:p>
            <a:r>
              <a:rPr lang="en-US" dirty="0"/>
              <a:t>Gives an opportunity to execute vector addition in parallel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62542A-D601-5349-A7BA-43B6ED92C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745" y="3303708"/>
            <a:ext cx="3224723" cy="262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5C4542-B8E3-7043-B999-D1C7A09136A6}"/>
              </a:ext>
            </a:extLst>
          </p:cNvPr>
          <p:cNvSpPr/>
          <p:nvPr/>
        </p:nvSpPr>
        <p:spPr>
          <a:xfrm>
            <a:off x="6774421" y="1825625"/>
            <a:ext cx="438774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(a)):</a:t>
            </a:r>
          </a:p>
          <a:p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 a[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+ b[</a:t>
            </a:r>
            <a:r>
              <a:rPr lang="en-US" sz="2600" dirty="0" err="1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600" dirty="0">
                <a:solidFill>
                  <a:srgbClr val="3A414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endParaRPr lang="en-US" sz="2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6A33CD92-7C7E-6049-8DAE-C891DC1B4061}"/>
              </a:ext>
            </a:extLst>
          </p:cNvPr>
          <p:cNvSpPr/>
          <p:nvPr/>
        </p:nvSpPr>
        <p:spPr>
          <a:xfrm>
            <a:off x="10970005" y="2568642"/>
            <a:ext cx="798653" cy="1720715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0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6EE7-548F-5846-9223-B8D1A2E4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 in training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</p:spPr>
            <p:txBody>
              <a:bodyPr/>
              <a:lstStyle/>
              <a:p>
                <a:r>
                  <a:rPr lang="en-US" dirty="0"/>
                  <a:t>Running one instance through network is how we think about it</a:t>
                </a:r>
              </a:p>
              <a:p>
                <a:r>
                  <a:rPr lang="en-US" dirty="0"/>
                  <a:t>In practice, we send a subset 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instances through the network in one go and compare all predictions to all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Instead of looping through instances, we pass all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through to use matrix-matrix multiplies instead of matrix-vector multiplies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ED768-6B57-BF4B-B513-4795997F7D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985"/>
                <a:ext cx="10515600" cy="4706978"/>
              </a:xfrm>
              <a:blipFill>
                <a:blip r:embed="rId2"/>
                <a:stretch>
                  <a:fillRect l="-1086" t="-2151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89F48A6-088B-5243-BCD0-F697CD4A4A69}"/>
              </a:ext>
            </a:extLst>
          </p:cNvPr>
          <p:cNvSpPr txBox="1"/>
          <p:nvPr/>
        </p:nvSpPr>
        <p:spPr>
          <a:xfrm>
            <a:off x="1168418" y="3854626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for i in range(n):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y = model(X[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E43BF-04BE-114B-AE4A-17DBDC45A07D}"/>
              </a:ext>
            </a:extLst>
          </p:cNvPr>
          <p:cNvSpPr txBox="1"/>
          <p:nvPr/>
        </p:nvSpPr>
        <p:spPr>
          <a:xfrm>
            <a:off x="6739238" y="3854626"/>
            <a:ext cx="4134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for epoch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nepochs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Y = model(X)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6FBCDFC-9BA0-1844-B4DF-D4688C824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0259" y="5396869"/>
            <a:ext cx="2232422" cy="8890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374650-B51A-D744-B765-2D5401503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0633" y="5388860"/>
            <a:ext cx="1850296" cy="90503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A13C617-8D25-1F45-9442-BF87283D2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85530" y="5388860"/>
            <a:ext cx="2232422" cy="9050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061480-A6D8-7A42-92EE-CF95F16DC198}"/>
              </a:ext>
            </a:extLst>
          </p:cNvPr>
          <p:cNvSpPr txBox="1"/>
          <p:nvPr/>
        </p:nvSpPr>
        <p:spPr>
          <a:xfrm>
            <a:off x="0" y="6488668"/>
            <a:ext cx="5872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n=100, m=3, </a:t>
            </a:r>
            <a:r>
              <a:rPr lang="en-US" dirty="0" err="1"/>
              <a:t>n_neurons</a:t>
            </a:r>
            <a:r>
              <a:rPr lang="en-US" dirty="0"/>
              <a:t>=10 in weight matrix W</a:t>
            </a:r>
          </a:p>
        </p:txBody>
      </p:sp>
    </p:spTree>
    <p:extLst>
      <p:ext uri="{BB962C8B-B14F-4D97-AF65-F5344CB8AC3E}">
        <p14:creationId xmlns:p14="http://schemas.microsoft.com/office/powerpoint/2010/main" val="1088253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8C5-3400-2D49-A9E8-76731A13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train vs validation loss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A4F2E-ADBE-5B48-938C-BE2FCE6B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346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DL networks have so many parameters, we can often get training error down to zero!</a:t>
            </a:r>
          </a:p>
          <a:p>
            <a:r>
              <a:rPr lang="en-US" dirty="0"/>
              <a:t>But, we care about generalization</a:t>
            </a:r>
          </a:p>
          <a:p>
            <a:r>
              <a:rPr lang="en-US" dirty="0"/>
              <a:t>Unfortunately, validation error often tracks away from training error as the number of epochs increases</a:t>
            </a:r>
          </a:p>
          <a:p>
            <a:r>
              <a:rPr lang="en-US" dirty="0"/>
              <a:t>This model is clearly overfitting</a:t>
            </a:r>
          </a:p>
          <a:p>
            <a:r>
              <a:rPr lang="en-US" dirty="0"/>
              <a:t>Need to use regularization to improve validation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D6592-1425-BA49-ACC2-B5A93AD85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56" y="1825625"/>
            <a:ext cx="5310697" cy="45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31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CF8E6-823F-4B47-9E5E-1CF6F587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F49E4-01FF-484C-B4F7-18A1D324E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433"/>
            <a:ext cx="10515600" cy="4781854"/>
          </a:xfrm>
        </p:spPr>
        <p:txBody>
          <a:bodyPr>
            <a:normAutofit fontScale="92500"/>
          </a:bodyPr>
          <a:lstStyle/>
          <a:p>
            <a:r>
              <a:rPr lang="en-US" dirty="0"/>
              <a:t>Get more training data; can try augmentation techniques</a:t>
            </a:r>
            <a:br>
              <a:rPr lang="en-US" dirty="0"/>
            </a:br>
            <a:r>
              <a:rPr lang="en-US" dirty="0"/>
              <a:t>(more data is likely to represent population distribution better)</a:t>
            </a:r>
          </a:p>
          <a:p>
            <a:r>
              <a:rPr lang="en-US" dirty="0"/>
              <a:t>Reduce number of model parameters (i.e., simplify it)</a:t>
            </a:r>
            <a:br>
              <a:rPr lang="en-US" dirty="0"/>
            </a:br>
            <a:r>
              <a:rPr lang="en-US" dirty="0"/>
              <a:t>(not powerful enough to fit the noise)</a:t>
            </a:r>
          </a:p>
          <a:p>
            <a:r>
              <a:rPr lang="en-US" dirty="0"/>
              <a:t>Add drop out layers (randomly kill some neurons)</a:t>
            </a:r>
          </a:p>
          <a:p>
            <a:r>
              <a:rPr lang="en-US" dirty="0"/>
              <a:t>Weight decay (L2 regularization on model parameters)</a:t>
            </a:r>
          </a:p>
          <a:p>
            <a:r>
              <a:rPr lang="en-US" dirty="0"/>
              <a:t>Early stopping, when validation error starts to go up</a:t>
            </a:r>
            <a:br>
              <a:rPr lang="en-US" dirty="0"/>
            </a:br>
            <a:r>
              <a:rPr lang="en-US" dirty="0"/>
              <a:t>(generally we choose model that yields the best validation error)</a:t>
            </a:r>
          </a:p>
          <a:p>
            <a:r>
              <a:rPr lang="en-US" dirty="0"/>
              <a:t>Batch normalization has some small regularization effect</a:t>
            </a:r>
            <a:br>
              <a:rPr lang="en-US" dirty="0"/>
            </a:br>
            <a:r>
              <a:rPr lang="en-US" dirty="0"/>
              <a:t>(Force layer activation distributions to be 0-mean, variance 1)</a:t>
            </a:r>
          </a:p>
          <a:p>
            <a:r>
              <a:rPr lang="en-US"/>
              <a:t>Stochastic gradient </a:t>
            </a:r>
            <a:r>
              <a:rPr lang="en-US" dirty="0"/>
              <a:t>descent tends to land on better generalizations</a:t>
            </a:r>
          </a:p>
        </p:txBody>
      </p:sp>
    </p:spTree>
    <p:extLst>
      <p:ext uri="{BB962C8B-B14F-4D97-AF65-F5344CB8AC3E}">
        <p14:creationId xmlns:p14="http://schemas.microsoft.com/office/powerpoint/2010/main" val="62398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803F9-EC0B-E546-9120-BC7A9DDA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versus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8408-1F5B-5F43-B21B-AA23FF24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Predictors fit curves to data and classifiers draw decision boundaries between data points in different categories</a:t>
            </a:r>
          </a:p>
          <a:p>
            <a:r>
              <a:rPr lang="en-US" dirty="0"/>
              <a:t>Two sides of the same coin in implementation typically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1122B5-DB61-8646-AE03-0343A7BC0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9030" y="3392280"/>
            <a:ext cx="3430454" cy="26046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1686B8-B9BF-B14E-AC13-BD1B577CC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1943" y="3392280"/>
            <a:ext cx="3430454" cy="260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5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28133-89D7-A447-BA0A-B6F2C95F4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B58AC-E5CA-BA43-981A-A3E686F7E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Models are composed of </a:t>
            </a:r>
            <a:r>
              <a:rPr lang="en-US" i="1" dirty="0"/>
              <a:t>parameters</a:t>
            </a:r>
            <a:r>
              <a:rPr lang="en-US" dirty="0"/>
              <a:t>; predictions are a computation based upon these parameters</a:t>
            </a:r>
          </a:p>
          <a:p>
            <a:r>
              <a:rPr lang="en-US" dirty="0"/>
              <a:t>Models have </a:t>
            </a:r>
            <a:r>
              <a:rPr lang="en-US" i="1" dirty="0"/>
              <a:t>architecture; e</a:t>
            </a:r>
            <a:r>
              <a:rPr lang="en-US" dirty="0"/>
              <a:t>.g., number of layers, number of neurons per layer, which nonlinearity to use,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Models have </a:t>
            </a:r>
            <a:r>
              <a:rPr lang="en-US" i="1" dirty="0"/>
              <a:t>hyper-parameters</a:t>
            </a:r>
            <a:r>
              <a:rPr lang="en-US" dirty="0"/>
              <a:t> that govern architecture and the training process; e.g., learning rate, weight decay, drop out rate</a:t>
            </a:r>
          </a:p>
          <a:p>
            <a:r>
              <a:rPr lang="en-US" dirty="0"/>
              <a:t>Hyper-parameters are specified by the programmer, not computed from the training data; must be tuned</a:t>
            </a:r>
          </a:p>
          <a:p>
            <a:r>
              <a:rPr lang="en-US" dirty="0"/>
              <a:t>Deep learning training greatly affected by learning rate, and even things like parameter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65264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72A69-5764-9F48-B704-2F889DB1A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Training a model means finding optimal (or good enough) model parameters as measured by a </a:t>
                </a:r>
                <a:r>
                  <a:rPr lang="en-US" i="1" dirty="0"/>
                  <a:t>loss </a:t>
                </a:r>
                <a:r>
                  <a:rPr lang="en-US" dirty="0"/>
                  <a:t>(cost) function</a:t>
                </a:r>
              </a:p>
              <a:p>
                <a:r>
                  <a:rPr lang="en-US" dirty="0"/>
                  <a:t>Loss function measures the difference between model predictions and known targets</a:t>
                </a:r>
              </a:p>
              <a:p>
                <a:r>
                  <a:rPr lang="en-US" i="1" dirty="0"/>
                  <a:t>Underfitting</a:t>
                </a:r>
                <a:r>
                  <a:rPr lang="en-US" dirty="0"/>
                  <a:t>: model unable to capture the relationship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 (assuming there is a relationship to be had)</a:t>
                </a:r>
              </a:p>
              <a:p>
                <a:r>
                  <a:rPr lang="en-US" i="1" dirty="0"/>
                  <a:t>Overfitting</a:t>
                </a:r>
                <a:r>
                  <a:rPr lang="en-US" dirty="0"/>
                  <a:t>: model is too specific to the training data and doesn't generalize well</a:t>
                </a:r>
              </a:p>
              <a:p>
                <a:r>
                  <a:rPr lang="en-US" dirty="0"/>
                  <a:t>To </a:t>
                </a:r>
                <a:r>
                  <a:rPr lang="en-US" i="1" dirty="0"/>
                  <a:t>generalize</a:t>
                </a:r>
                <a:r>
                  <a:rPr lang="en-US" dirty="0"/>
                  <a:t> means we get accurate predictions for test feature vectors not found in the training set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8A031C-9DE9-5646-9FCB-3A9ADBE9D3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113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Loss function vs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i="1" dirty="0"/>
                  <a:t>Loss</a:t>
                </a:r>
                <a:r>
                  <a:rPr lang="en-US" dirty="0"/>
                  <a:t> </a:t>
                </a:r>
                <a:r>
                  <a:rPr lang="en-US" i="1" dirty="0"/>
                  <a:t>function</a:t>
                </a:r>
                <a:r>
                  <a:rPr lang="en-US" dirty="0"/>
                  <a:t>: minimized to train a model</a:t>
                </a:r>
                <a:br>
                  <a:rPr lang="en-US" dirty="0"/>
                </a:br>
                <a:r>
                  <a:rPr lang="en-US" dirty="0"/>
                  <a:t>E.g., gradient descent uses loss to train regularized linear model</a:t>
                </a:r>
              </a:p>
              <a:p>
                <a:r>
                  <a:rPr lang="en-US" i="1" dirty="0"/>
                  <a:t>Metric</a:t>
                </a:r>
                <a:r>
                  <a:rPr lang="en-US" dirty="0"/>
                  <a:t>: evaluate accuracy of predictions compared to known results (the business perspective)</a:t>
                </a:r>
              </a:p>
              <a:p>
                <a:r>
                  <a:rPr lang="en-US" dirty="0"/>
                  <a:t>Both are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but loss is also possibly model parameters (e.g., linear model regularization loss tests parameters)</a:t>
                </a:r>
              </a:p>
              <a:p>
                <a:r>
                  <a:rPr lang="en-US" dirty="0"/>
                  <a:t>Examples:</a:t>
                </a:r>
              </a:p>
              <a:p>
                <a:pPr lvl="1"/>
                <a:r>
                  <a:rPr lang="en-US" dirty="0"/>
                  <a:t>Train: MSE loss &amp; Metric: MSE metric</a:t>
                </a:r>
              </a:p>
              <a:p>
                <a:pPr lvl="1"/>
                <a:r>
                  <a:rPr lang="en-US" dirty="0"/>
                  <a:t>Train: MSE loss &amp; Metric : MAE metric</a:t>
                </a:r>
              </a:p>
              <a:p>
                <a:pPr lvl="1"/>
                <a:r>
                  <a:rPr lang="en-US" dirty="0"/>
                  <a:t>Train: Negative Log Loss &amp; Metric : misclassification or FP/FN metric</a:t>
                </a:r>
              </a:p>
              <a:p>
                <a:r>
                  <a:rPr lang="en-US" dirty="0"/>
                  <a:t>If metric is applied to validation or test set, informs on generality and quality of your model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2"/>
                <a:stretch>
                  <a:fillRect l="-965" t="-3039" r="-483" b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6460" y="6311900"/>
            <a:ext cx="7618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also </a:t>
            </a:r>
            <a:r>
              <a:rPr lang="en-US" dirty="0" err="1"/>
              <a:t>stackoverflow</a:t>
            </a:r>
            <a:r>
              <a:rPr lang="en-US" dirty="0"/>
              <a:t> post by </a:t>
            </a:r>
            <a:r>
              <a:rPr lang="en-US" dirty="0" err="1"/>
              <a:t>Chstiros</a:t>
            </a:r>
            <a:r>
              <a:rPr lang="en-US" dirty="0"/>
              <a:t> </a:t>
            </a:r>
            <a:r>
              <a:rPr lang="en-US" dirty="0" err="1"/>
              <a:t>Tsatsoulis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https://goo.gl/T5AmrT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78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295"/>
            <a:ext cx="10515600" cy="46712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always need 3 data sets with known answers: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validation (as shorthand you’ll hear me &amp; others call this test set)</a:t>
            </a:r>
          </a:p>
          <a:p>
            <a:pPr lvl="1"/>
            <a:r>
              <a:rPr lang="en-US" dirty="0"/>
              <a:t>testing (put in a vault and </a:t>
            </a:r>
            <a:r>
              <a:rPr lang="en-US" b="1" dirty="0"/>
              <a:t>don’t peek</a:t>
            </a:r>
            <a:r>
              <a:rPr lang="en-US" dirty="0"/>
              <a:t>!!)</a:t>
            </a:r>
          </a:p>
          <a:p>
            <a:r>
              <a:rPr lang="en-US" dirty="0"/>
              <a:t>Validation set: used to evaluate, tune models and features</a:t>
            </a:r>
          </a:p>
          <a:p>
            <a:pPr lvl="1"/>
            <a:r>
              <a:rPr lang="en-US" dirty="0"/>
              <a:t>Any changes you make to model tailor it to this specific validation set</a:t>
            </a:r>
          </a:p>
          <a:p>
            <a:r>
              <a:rPr lang="en-US" dirty="0"/>
              <a:t>Test set: used exactly </a:t>
            </a:r>
            <a:r>
              <a:rPr lang="en-US" b="1" dirty="0"/>
              <a:t>once</a:t>
            </a:r>
            <a:r>
              <a:rPr lang="en-US" dirty="0"/>
              <a:t> after you think you have best model</a:t>
            </a:r>
          </a:p>
          <a:p>
            <a:pPr lvl="1"/>
            <a:r>
              <a:rPr lang="en-US" dirty="0"/>
              <a:t>The only true measure of model’s generality, how it’ll perform in production</a:t>
            </a:r>
          </a:p>
          <a:p>
            <a:pPr lvl="1"/>
            <a:r>
              <a:rPr lang="en-US" dirty="0"/>
              <a:t>Never use test set to tune model</a:t>
            </a:r>
          </a:p>
          <a:p>
            <a:r>
              <a:rPr lang="en-US" dirty="0"/>
              <a:t>Production: recombine all sets back into a big training set again, retrain model but don’t change it according to test set 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8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B8BD0-8158-7649-BD95-EB82128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must be numeric</a:t>
                </a:r>
              </a:p>
              <a:p>
                <a:r>
                  <a:rPr lang="en-US" dirty="0"/>
                  <a:t>No missing values</a:t>
                </a:r>
              </a:p>
              <a:p>
                <a:r>
                  <a:rPr lang="en-US" dirty="0"/>
                  <a:t>Dummy encode </a:t>
                </a:r>
                <a:r>
                  <a:rPr lang="en-US" dirty="0" err="1"/>
                  <a:t>categoricals</a:t>
                </a:r>
                <a:endParaRPr lang="en-US" dirty="0"/>
              </a:p>
              <a:p>
                <a:r>
                  <a:rPr lang="en-US" dirty="0"/>
                  <a:t>Should normalize numeric</a:t>
                </a:r>
                <a:br>
                  <a:rPr lang="en-US" dirty="0"/>
                </a:br>
                <a:r>
                  <a:rPr lang="en-US" dirty="0"/>
                  <a:t>features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zero-mean,</a:t>
                </a:r>
                <a:br>
                  <a:rPr lang="en-US" dirty="0"/>
                </a:br>
                <a:r>
                  <a:rPr lang="en-US" dirty="0"/>
                  <a:t>variance one ("whitening")</a:t>
                </a:r>
              </a:p>
              <a:p>
                <a:r>
                  <a:rPr lang="en-US" dirty="0"/>
                  <a:t>Speeds up training</a:t>
                </a:r>
              </a:p>
              <a:p>
                <a:r>
                  <a:rPr lang="en-US" dirty="0"/>
                  <a:t>Compare regression equations,</a:t>
                </a:r>
                <a:br>
                  <a:rPr lang="en-US" dirty="0"/>
                </a:br>
                <a:r>
                  <a:rPr lang="en-US" dirty="0"/>
                  <a:t>loss function surfaces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2F3B01-3684-7044-9FDD-8DB29CAEF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7643D02-06CB-CB4C-B863-2C0CD7EA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62" y="1545328"/>
            <a:ext cx="5811144" cy="2179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8035D3-675F-A946-884C-C911C0F07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56" y="4097131"/>
            <a:ext cx="5811144" cy="217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06FFCA-9AA7-6F45-81A8-E1529C0C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64" y="208698"/>
            <a:ext cx="1434588" cy="13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2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14670</TotalTime>
  <Words>2270</Words>
  <Application>Microsoft Macintosh PowerPoint</Application>
  <PresentationFormat>Widescreen</PresentationFormat>
  <Paragraphs>260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Fundamentals of deep learning</vt:lpstr>
      <vt:lpstr>The goal of (supervised) machine learning</vt:lpstr>
      <vt:lpstr>The abstraction</vt:lpstr>
      <vt:lpstr>Regression versus classification</vt:lpstr>
      <vt:lpstr>Models</vt:lpstr>
      <vt:lpstr>Training</vt:lpstr>
      <vt:lpstr>Terminology: Loss function vs metric</vt:lpstr>
      <vt:lpstr>Train, validate, test</vt:lpstr>
      <vt:lpstr>Preparing data</vt:lpstr>
      <vt:lpstr>Deep learning regressors</vt:lpstr>
      <vt:lpstr>What's a neural network?</vt:lpstr>
      <vt:lpstr> DL Building blocks </vt:lpstr>
      <vt:lpstr>Try adding layers to get more power</vt:lpstr>
      <vt:lpstr>Must introduce nonlinearity</vt:lpstr>
      <vt:lpstr>Stack linear models for more power</vt:lpstr>
      <vt:lpstr>Math for Cars dataset 1D: weight→MPG</vt:lpstr>
      <vt:lpstr>Too much strength can lead to overfitting</vt:lpstr>
      <vt:lpstr>Classifiers</vt:lpstr>
      <vt:lpstr>Binary classifiers</vt:lpstr>
      <vt:lpstr>Stack neurons, add layer</vt:lpstr>
      <vt:lpstr>More neurons: more complex decision surface</vt:lpstr>
      <vt:lpstr>Even ReLUs can get curved surfaces</vt:lpstr>
      <vt:lpstr>Multi-class classifiers</vt:lpstr>
      <vt:lpstr>k-class classifiers</vt:lpstr>
      <vt:lpstr>Sample softmax computation</vt:lpstr>
      <vt:lpstr>Training deep learning networks</vt:lpstr>
      <vt:lpstr>What does training mean?</vt:lpstr>
      <vt:lpstr>Loss functions</vt:lpstr>
      <vt:lpstr>Log loss</vt:lpstr>
      <vt:lpstr>Minimize loss with Gradient descent</vt:lpstr>
      <vt:lpstr>If learning rate is too high?</vt:lpstr>
      <vt:lpstr>Training process</vt:lpstr>
      <vt:lpstr>Training loop</vt:lpstr>
      <vt:lpstr>What is vectorization?</vt:lpstr>
      <vt:lpstr>Vectorization in training loop</vt:lpstr>
      <vt:lpstr>Common train vs validation loss behavior</vt:lpstr>
      <vt:lpstr>Regularization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deep learning</dc:title>
  <dc:creator>Terence Parr</dc:creator>
  <cp:lastModifiedBy>Terence Parr</cp:lastModifiedBy>
  <cp:revision>120</cp:revision>
  <cp:lastPrinted>2020-11-10T00:58:30Z</cp:lastPrinted>
  <dcterms:created xsi:type="dcterms:W3CDTF">2020-10-31T20:00:39Z</dcterms:created>
  <dcterms:modified xsi:type="dcterms:W3CDTF">2020-11-22T19:06:10Z</dcterms:modified>
</cp:coreProperties>
</file>